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9" r:id="rId4"/>
    <p:sldId id="280" r:id="rId5"/>
    <p:sldId id="257" r:id="rId6"/>
    <p:sldId id="258" r:id="rId7"/>
    <p:sldId id="261" r:id="rId8"/>
    <p:sldId id="260" r:id="rId9"/>
    <p:sldId id="281" r:id="rId10"/>
    <p:sldId id="262" r:id="rId11"/>
    <p:sldId id="263" r:id="rId12"/>
    <p:sldId id="265" r:id="rId13"/>
    <p:sldId id="264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66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  <a:srgbClr val="3B3721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9BAE0D-4F83-440A-A508-16797C1DB80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32B3C2-D874-44D2-AB1B-D75D924B5B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692696"/>
            <a:ext cx="4174232" cy="290775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4176464" cy="1559024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Выполнила:Арслангереева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Дженнет</a:t>
            </a:r>
            <a:r>
              <a:rPr lang="ru-RU" smtClean="0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Муратовна.2018г.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52536" y="3789040"/>
            <a:ext cx="9324528" cy="29523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600" dirty="0" smtClean="0">
                <a:latin typeface="Comic Sans MS" pitchFamily="66" charset="0"/>
              </a:rPr>
              <a:t>	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Пришли морозы. Татары страдали от холода и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голо-да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гибли кони. А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у русского народа на родной земле был надёжный тыл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запасы продовольствия, корм для коней. Иван </a:t>
            </a:r>
            <a:r>
              <a:rPr lang="en-US" sz="2600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убедился, что татары не пройдут,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ре-шил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отвести свои войска на зимние квартиры. </a:t>
            </a:r>
            <a:r>
              <a:rPr lang="ru-RU" sz="2600" dirty="0" err="1" smtClean="0">
                <a:solidFill>
                  <a:srgbClr val="3B3721"/>
                </a:solidFill>
                <a:latin typeface="Comic Sans MS" pitchFamily="66" charset="0"/>
              </a:rPr>
              <a:t>Неожи-данно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sz="2600" dirty="0" smtClean="0">
                <a:solidFill>
                  <a:srgbClr val="FF0000"/>
                </a:solidFill>
                <a:latin typeface="Comic Sans MS" pitchFamily="66" charset="0"/>
              </a:rPr>
              <a:t>татары обратились в бегство</a:t>
            </a:r>
            <a:r>
              <a:rPr lang="ru-RU" sz="2600" dirty="0" smtClean="0">
                <a:solidFill>
                  <a:srgbClr val="3B3721"/>
                </a:solidFill>
                <a:latin typeface="Comic Sans MS" pitchFamily="66" charset="0"/>
              </a:rPr>
              <a:t>, решив, что если Русь отдаёт им берег, значит хочет с ними биться.</a:t>
            </a:r>
            <a:endParaRPr lang="ru-RU" sz="2600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5769"/>
          <a:stretch>
            <a:fillRect/>
          </a:stretch>
        </p:blipFill>
        <p:spPr>
          <a:xfrm>
            <a:off x="971600" y="188640"/>
            <a:ext cx="7235997" cy="374441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23528" y="5272608"/>
            <a:ext cx="8291264" cy="161277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Этот день –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11 ноября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– принято считать днём освобождения Руси от монголо-татарского ига.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64896" cy="4824536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707904" y="1628800"/>
            <a:ext cx="5112568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«Путешествие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в древнюю Москву»</a:t>
            </a: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 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с.76-78 учебника. 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Какие изменения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облике Кремля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произошли при Иване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?</a:t>
            </a:r>
            <a:endParaRPr lang="ru-RU" dirty="0" smtClean="0">
              <a:solidFill>
                <a:srgbClr val="008000"/>
              </a:solidFill>
              <a:latin typeface="Comic Sans MS" pitchFamily="66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C:\Users\1\Pictures\2014-07-05\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168352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216024" y="3933056"/>
            <a:ext cx="9252520" cy="273630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 конце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XV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века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началась перестройка Кремля.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Были возведены  новые стены из красного   кирпича и башни.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Башни располагались одна от другой на расстоянии ружейного выстрела. Вокруг стен были выкопаны рвы, соединённые с Москвой-рекой и рекой Неглинкой.</a:t>
            </a:r>
            <a:endParaRPr lang="ru-RU" dirty="0">
              <a:solidFill>
                <a:srgbClr val="3B37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41034" y="5949280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B3721"/>
                </a:solidFill>
              </a:rPr>
              <a:t>ʹ</a:t>
            </a:r>
            <a:endParaRPr lang="ru-RU" sz="2800" b="1" dirty="0">
              <a:solidFill>
                <a:srgbClr val="3B3721"/>
              </a:solidFill>
            </a:endParaRPr>
          </a:p>
        </p:txBody>
      </p:sp>
      <p:pic>
        <p:nvPicPr>
          <p:cNvPr id="8" name="Содержимое 7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3640"/>
          <a:stretch>
            <a:fillRect/>
          </a:stretch>
        </p:blipFill>
        <p:spPr>
          <a:xfrm>
            <a:off x="395536" y="188640"/>
            <a:ext cx="8424936" cy="388843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157192"/>
            <a:ext cx="8964488" cy="15407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Москву были приглашены лучшие русские и иностранные зодчие. Центром Кремля стала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Соборная площадь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10" name="Содержимое 9" descr="0010-012-Ivan-Tretij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52706" y="260648"/>
            <a:ext cx="7807726" cy="4968552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9381" r="6191"/>
          <a:stretch>
            <a:fillRect/>
          </a:stretch>
        </p:blipFill>
        <p:spPr>
          <a:xfrm>
            <a:off x="323528" y="108631"/>
            <a:ext cx="4320480" cy="6560729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476672"/>
            <a:ext cx="4244280" cy="564949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	В августе 1479 года на кремлёвском холме засиял массивный,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изящ-ный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и стройный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Успенский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</a:p>
          <a:p>
            <a:pPr algn="ctr">
              <a:buNone/>
            </a:pPr>
            <a:r>
              <a:rPr lang="ru-RU" dirty="0">
                <a:solidFill>
                  <a:srgbClr val="3B3721"/>
                </a:solidFill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стал главным собором государства. Здесь короновали царей, оглашали самые важные сообщения.</a:t>
            </a:r>
            <a:endParaRPr lang="ru-RU" dirty="0" smtClean="0">
              <a:solidFill>
                <a:srgbClr val="3B372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208912" cy="4346824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2" y="4725144"/>
            <a:ext cx="8686800" cy="190080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В 1491 году итальянские мастера возвели великолепную </a:t>
            </a:r>
            <a:r>
              <a:rPr lang="ru-RU" b="1" u="sng" dirty="0" err="1" smtClean="0">
                <a:solidFill>
                  <a:srgbClr val="FF0000"/>
                </a:solidFill>
                <a:latin typeface="Comic Sans MS" pitchFamily="66" charset="0"/>
              </a:rPr>
              <a:t>Грановитую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 палату</a:t>
            </a:r>
            <a:r>
              <a:rPr lang="ru-RU" dirty="0" smtClean="0">
                <a:latin typeface="Comic Sans MS" pitchFamily="66" charset="0"/>
              </a:rPr>
              <a:t>. Палата вместительна – её пространство почти 500 м, а стены украшены фресками.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1052736"/>
            <a:ext cx="44958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 первом десятилетии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XVI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века  итальянский зодчий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Алевиз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Фрязин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построил новый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Архангельский собор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, ставший некрополем – усыпальницей московских великих князей и царей.</a:t>
            </a:r>
            <a:endParaRPr lang="ru-RU" dirty="0">
              <a:solidFill>
                <a:srgbClr val="3B3721"/>
              </a:solidFill>
            </a:endParaRPr>
          </a:p>
        </p:txBody>
      </p:sp>
      <p:pic>
        <p:nvPicPr>
          <p:cNvPr id="7" name="Содержимое 6" descr="50899711_Arhangelskiy_sobor_Kremly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r="26641"/>
          <a:stretch>
            <a:fillRect/>
          </a:stretch>
        </p:blipFill>
        <p:spPr>
          <a:xfrm>
            <a:off x="251520" y="476672"/>
            <a:ext cx="4608512" cy="5787842"/>
          </a:xfr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4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60648"/>
            <a:ext cx="6036385" cy="4680520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869160"/>
            <a:ext cx="9144000" cy="19442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Гордость Соборной площади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колокольня «Иван Великий»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высотой около 80 метров. На её башне находилось 34 колокола общим весом свыше 16 тыс. пудов. Их звон любила вся Москва.</a:t>
            </a:r>
            <a:endParaRPr lang="ru-RU" dirty="0">
              <a:solidFill>
                <a:srgbClr val="3B37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  Работа по учебнику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63888" y="1628800"/>
            <a:ext cx="4968552" cy="3960440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Прочитайте текст </a:t>
            </a:r>
          </a:p>
          <a:p>
            <a:pPr marL="514350" indent="-514350" algn="ctr">
              <a:buNone/>
            </a:pPr>
            <a:r>
              <a:rPr lang="ru-RU" dirty="0" smtClean="0">
                <a:solidFill>
                  <a:srgbClr val="008000"/>
                </a:solidFill>
                <a:latin typeface="Comic Sans MS" pitchFamily="66" charset="0"/>
              </a:rPr>
              <a:t>на с.79-81 учебника. </a:t>
            </a:r>
          </a:p>
          <a:p>
            <a:pPr marL="514350" indent="-514350" algn="ctr">
              <a:buNone/>
            </a:pP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 ком этот текст?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Что интересного вы о нём узнали?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7030A0"/>
                </a:solidFill>
                <a:latin typeface="Comic Sans MS" pitchFamily="66" charset="0"/>
              </a:rPr>
              <a:t>Почему его прозвали Грозным?</a:t>
            </a:r>
          </a:p>
          <a:p>
            <a:pPr marL="514350" indent="-514350" algn="ctr">
              <a:buFontTx/>
              <a:buChar char="-"/>
            </a:pPr>
            <a:r>
              <a:rPr lang="ru-RU" dirty="0" smtClean="0">
                <a:solidFill>
                  <a:srgbClr val="FF0066"/>
                </a:solidFill>
                <a:latin typeface="Comic Sans MS" pitchFamily="66" charset="0"/>
              </a:rPr>
              <a:t>Какие изменения произошли при его правлении?</a:t>
            </a:r>
          </a:p>
        </p:txBody>
      </p:sp>
      <p:pic>
        <p:nvPicPr>
          <p:cNvPr id="7" name="Содержимое 6" descr="C:\Users\1\Pictures\2014-07-05\Ma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2952328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57200" y="2205038"/>
            <a:ext cx="8229600" cy="3921125"/>
          </a:xfrm>
        </p:spPr>
        <p:txBody>
          <a:bodyPr/>
          <a:lstStyle/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Вот звонок нам дал сигнал,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Поработать час настал.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Так что время не теряем,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r>
              <a:rPr lang="ru-RU" sz="4400" b="1" i="1" smtClean="0"/>
              <a:t>И работать начинаем.</a:t>
            </a:r>
          </a:p>
          <a:p>
            <a:pPr marL="503238" indent="-431800" eaLnBrk="1">
              <a:spcBef>
                <a:spcPct val="0"/>
              </a:spcBef>
              <a:buFont typeface="StarSymbol"/>
              <a:buNone/>
            </a:pPr>
            <a:endParaRPr lang="ru-RU" sz="4400" b="1" i="1" smtClean="0"/>
          </a:p>
        </p:txBody>
      </p:sp>
      <p:sp>
        <p:nvSpPr>
          <p:cNvPr id="4100" name="Rectangle 1"/>
          <p:cNvSpPr>
            <a:spLocks noChangeArrowheads="1"/>
          </p:cNvSpPr>
          <p:nvPr/>
        </p:nvSpPr>
        <p:spPr bwMode="auto">
          <a:xfrm>
            <a:off x="0" y="44450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solidFill>
                <a:srgbClr val="000000"/>
              </a:solidFill>
            </a:endParaRPr>
          </a:p>
        </p:txBody>
      </p:sp>
      <p:pic>
        <p:nvPicPr>
          <p:cNvPr id="4101" name="Picture 4" descr="ea5a9fecff149301df653b0f6f21184e[1]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87543">
            <a:off x="6599238" y="361950"/>
            <a:ext cx="22479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4140817" cy="5184576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260648"/>
            <a:ext cx="4402832" cy="640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IV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стал первым в истории России царём.</a:t>
            </a:r>
          </a:p>
          <a:p>
            <a:pPr>
              <a:buNone/>
            </a:pP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Он был лют и скор  на расправу. Оттого и </a:t>
            </a:r>
            <a:r>
              <a:rPr lang="ru-RU" dirty="0" smtClean="0">
                <a:solidFill>
                  <a:srgbClr val="0000FF"/>
                </a:solidFill>
                <a:latin typeface="Comic Sans MS" pitchFamily="66" charset="0"/>
              </a:rPr>
              <a:t>заслужил прозвище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Грозного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</a:p>
          <a:p>
            <a:pPr>
              <a:buNone/>
            </a:pPr>
            <a:r>
              <a:rPr lang="ru-RU" dirty="0"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	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При Иване Грозном Россия продолжала укреплять свои рубежи, вела борьбу с многими противниками. Царю удалось присоединить к России земли </a:t>
            </a:r>
            <a:r>
              <a:rPr lang="ru-RU" dirty="0" err="1" smtClean="0">
                <a:solidFill>
                  <a:srgbClr val="006600"/>
                </a:solidFill>
                <a:latin typeface="Comic Sans MS" pitchFamily="66" charset="0"/>
              </a:rPr>
              <a:t>Казан-ского</a:t>
            </a:r>
            <a:r>
              <a:rPr lang="ru-RU" dirty="0" smtClean="0">
                <a:solidFill>
                  <a:srgbClr val="006600"/>
                </a:solidFill>
                <a:latin typeface="Comic Sans MS" pitchFamily="66" charset="0"/>
              </a:rPr>
              <a:t> и Астраханского ханств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Подведём итоги: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563888" y="1844824"/>
            <a:ext cx="5184576" cy="4248472"/>
          </a:xfrm>
          <a:prstGeom prst="roundRect">
            <a:avLst/>
          </a:prstGeom>
          <a:ln w="38100"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0099"/>
                </a:solidFill>
                <a:latin typeface="Comic Sans MS" pitchFamily="66" charset="0"/>
              </a:rPr>
              <a:t>Какое событие произошло в 1480 году?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006600"/>
                </a:solidFill>
                <a:latin typeface="Comic Sans MS" pitchFamily="66" charset="0"/>
              </a:rPr>
              <a:t>Какое значение оно имело?</a:t>
            </a:r>
          </a:p>
          <a:p>
            <a:pPr marL="609600" indent="-609600">
              <a:spcBef>
                <a:spcPct val="20000"/>
              </a:spcBef>
              <a:buFont typeface="+mj-lt"/>
              <a:buAutoNum type="arabicPeriod"/>
            </a:pP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Какие изменения в облике Кремля произошли при Иване </a:t>
            </a:r>
            <a:r>
              <a:rPr lang="en-US" sz="2800" dirty="0" smtClean="0">
                <a:solidFill>
                  <a:srgbClr val="7030A0"/>
                </a:solidFill>
                <a:latin typeface="Comic Sans MS" pitchFamily="66" charset="0"/>
              </a:rPr>
              <a:t>III</a:t>
            </a:r>
            <a:r>
              <a:rPr lang="ru-RU" sz="2800" dirty="0" smtClean="0">
                <a:solidFill>
                  <a:srgbClr val="7030A0"/>
                </a:solidFill>
                <a:latin typeface="Comic Sans MS" pitchFamily="66" charset="0"/>
              </a:rPr>
              <a:t>?</a:t>
            </a: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CC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  <a:buFontTx/>
              <a:buAutoNum type="arabicPeriod" startAt="3"/>
            </a:pPr>
            <a:endParaRPr lang="ru-RU" sz="2800" dirty="0">
              <a:solidFill>
                <a:srgbClr val="0000CC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A50021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  <a:p>
            <a:pPr marL="609600" indent="-609600">
              <a:spcBef>
                <a:spcPct val="20000"/>
              </a:spcBef>
            </a:pPr>
            <a:endParaRPr lang="ru-RU" sz="2800" dirty="0">
              <a:solidFill>
                <a:srgbClr val="FF0066"/>
              </a:solidFill>
            </a:endParaRPr>
          </a:p>
        </p:txBody>
      </p:sp>
      <p:pic>
        <p:nvPicPr>
          <p:cNvPr id="7" name="Рисунок 7" descr="C:\Users\1\Pictures\2014-07-05\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2664296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20675"/>
            <a:ext cx="7467600" cy="876300"/>
          </a:xfrm>
        </p:spPr>
        <p:txBody>
          <a:bodyPr/>
          <a:lstStyle/>
          <a:p>
            <a:pPr eaLnBrk="1" hangingPunct="1"/>
            <a:r>
              <a:rPr lang="ru-RU" altLang="ru-RU" b="1" i="1" smtClean="0">
                <a:solidFill>
                  <a:srgbClr val="C00000"/>
                </a:solidFill>
                <a:latin typeface="Comic Sans MS" pitchFamily="66" charset="0"/>
              </a:rPr>
              <a:t>Домашнее задание.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80112" y="1628800"/>
            <a:ext cx="3168601" cy="396044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ru-RU" altLang="ru-RU" dirty="0" smtClean="0">
                <a:latin typeface="Comic Sans MS" pitchFamily="66" charset="0"/>
              </a:rPr>
              <a:t>	</a:t>
            </a: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eaLnBrk="1" hangingPunct="1">
              <a:buFontTx/>
              <a:buNone/>
              <a:defRPr/>
            </a:pPr>
            <a:endParaRPr lang="ru-RU" altLang="ru-RU" dirty="0" smtClean="0">
              <a:solidFill>
                <a:srgbClr val="0000FF"/>
              </a:solidFill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8700" b="1" dirty="0" smtClean="0">
                <a:latin typeface="Comic Sans MS" pitchFamily="66" charset="0"/>
              </a:rPr>
              <a:t>с.75 – 81.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8700" b="1" dirty="0" smtClean="0">
                <a:latin typeface="Comic Sans MS" pitchFamily="66" charset="0"/>
              </a:rPr>
              <a:t>Прочитать.</a:t>
            </a:r>
          </a:p>
          <a:p>
            <a:pPr algn="ctr" eaLnBrk="1" hangingPunct="1">
              <a:buFontTx/>
              <a:buNone/>
              <a:defRPr/>
            </a:pPr>
            <a:r>
              <a:rPr lang="ru-RU" altLang="ru-RU" sz="8700" b="1" dirty="0" smtClean="0">
                <a:latin typeface="Comic Sans MS" pitchFamily="66" charset="0"/>
              </a:rPr>
              <a:t>Ответить на вопросы: «Проверь себя».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600" b="1" dirty="0" smtClean="0">
              <a:latin typeface="Comic Sans MS" pitchFamily="66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ru-RU" altLang="ru-RU" sz="3600" b="1" dirty="0" smtClean="0">
                <a:latin typeface="Comic Sans MS" pitchFamily="66" charset="0"/>
              </a:rPr>
              <a:t> </a:t>
            </a:r>
          </a:p>
          <a:p>
            <a:pPr algn="ctr" eaLnBrk="1" hangingPunct="1">
              <a:buFontTx/>
              <a:buNone/>
              <a:defRPr/>
            </a:pPr>
            <a:endParaRPr lang="ru-RU" altLang="ru-RU" sz="3600" b="1" dirty="0" smtClean="0">
              <a:latin typeface="Comic Sans MS" pitchFamily="66" charset="0"/>
            </a:endParaRPr>
          </a:p>
        </p:txBody>
      </p:sp>
      <p:pic>
        <p:nvPicPr>
          <p:cNvPr id="21510" name="Рисунок 6" descr="C:\Users\1\Pictures\2014-07-05\M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557338"/>
            <a:ext cx="3240360" cy="36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-571500"/>
            <a:ext cx="8229600" cy="1143000"/>
          </a:xfrm>
        </p:spPr>
        <p:txBody>
          <a:bodyPr lIns="91440" tIns="45720" rIns="91440" bIns="45720" anchor="b"/>
          <a:lstStyle/>
          <a:p>
            <a:r>
              <a:rPr lang="ru-RU" sz="4000" b="1" dirty="0">
                <a:solidFill>
                  <a:srgbClr val="FFFF00"/>
                </a:solidFill>
              </a:rPr>
              <a:t>Проверка домашнего задания.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620713"/>
            <a:ext cx="9144000" cy="5256212"/>
          </a:xfrm>
        </p:spPr>
        <p:txBody>
          <a:bodyPr lIns="91440" tIns="45720" rIns="91440" bIns="45720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бросил открытый вызов Орде?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В чем выражался этот вызов?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Что происходило в Орде в ту пору?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победил в этой борьбе?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Когда стало известно, что Мамай идет с войском на Русь?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С какой целью отправил Дмитрий Иванович гонцов в разные стороны Русской земли?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Кто благословил князя Дмитрия Ивановича на борьбу с врагами?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На какой реке встретились войска?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Когда произошло сражение?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Как называлось поле?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С чего началась битва?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Чем закончилось сражение?</a:t>
            </a:r>
          </a:p>
          <a:p>
            <a:pPr>
              <a:lnSpc>
                <a:spcPct val="90000"/>
              </a:lnSpc>
            </a:pPr>
            <a:r>
              <a:rPr lang="ru-RU" sz="2400" b="1">
                <a:latin typeface="Georgia" pitchFamily="18" charset="0"/>
              </a:rPr>
              <a:t>Как стали звать князя Дмитрия  после этой битвы?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10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5" dur="1000"/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9600" cy="1935162"/>
          </a:xfrm>
        </p:spPr>
        <p:txBody>
          <a:bodyPr lIns="91440" tIns="45720" rIns="91440" bIns="45720" anchor="b"/>
          <a:lstStyle/>
          <a:p>
            <a:r>
              <a:rPr lang="ru-RU" sz="3600" b="1" dirty="0">
                <a:solidFill>
                  <a:srgbClr val="FFFF00"/>
                </a:solidFill>
              </a:rPr>
              <a:t>Обрели ли русские земли полную независимость после разгрома войска Мамая?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92375"/>
            <a:ext cx="8229600" cy="3744913"/>
          </a:xfrm>
        </p:spPr>
        <p:txBody>
          <a:bodyPr lIns="91440" tIns="45720" rIns="91440" bIns="45720"/>
          <a:lstStyle/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Нет. Враг еще был силен. Набеги ордынцев продолжались и выплата дани.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Потребовалось еще 100 лет, чтобы совсем освободиться от ордынской зависимости.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latin typeface="Georgia" pitchFamily="18" charset="0"/>
              </a:rPr>
              <a:t>Тогда на Руси правил Иван Третий – </a:t>
            </a:r>
            <a:r>
              <a:rPr lang="ru-RU" sz="2400" b="1" i="1" dirty="0">
                <a:latin typeface="Georgia" pitchFamily="18" charset="0"/>
              </a:rPr>
              <a:t>дальновидный, осторожный и расчетливый человек</a:t>
            </a:r>
            <a:r>
              <a:rPr lang="ru-RU" sz="2400" b="1" i="1" dirty="0" smtClean="0">
                <a:latin typeface="Georgia" pitchFamily="18" charset="0"/>
              </a:rPr>
              <a:t>.</a:t>
            </a:r>
            <a:endParaRPr lang="ru-RU" sz="2400" b="1" i="1" dirty="0"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5496" y="3933056"/>
            <a:ext cx="8784976" cy="276490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Прошло 100 лет после Куликовской битвы. Московское княжество ещё более расширилось и усилилось, присоединив к себе большинство Русских  земель.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Важным событием правления Ивана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было присоединение  Новгорода к Московскому государству. </a:t>
            </a:r>
            <a:endParaRPr lang="ru-RU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9" name="Содержимое 8" descr="697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88640"/>
            <a:ext cx="5328592" cy="3816424"/>
          </a:xfrm>
          <a:effectLst>
            <a:softEdge rad="127000"/>
          </a:effectLst>
        </p:spPr>
      </p:pic>
      <p:pic>
        <p:nvPicPr>
          <p:cNvPr id="10" name="Рисунок 9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46" y="260648"/>
            <a:ext cx="3096350" cy="3672000"/>
          </a:xfrm>
          <a:prstGeom prst="rect">
            <a:avLst/>
          </a:prstGeom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88640"/>
            <a:ext cx="6120680" cy="4335482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4365104"/>
            <a:ext cx="9144000" cy="23328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Через два года после покорения Новгорода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Иван Васильевич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вынужден был выступить против татар. Он был ещё данником Орды, хотя и не очень исправным, чем навлёк на себя ханский гнев. Он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отказался платить дань хану Ахмату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36512" y="3933056"/>
            <a:ext cx="8995792" cy="27089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dirty="0" smtClean="0">
                <a:latin typeface="Comic Sans MS" pitchFamily="66" charset="0"/>
              </a:rPr>
              <a:t>Изменилось русское войско.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Появились </a:t>
            </a:r>
            <a:r>
              <a:rPr lang="ru-RU" u="sng" dirty="0" smtClean="0">
                <a:solidFill>
                  <a:srgbClr val="FF0066"/>
                </a:solidFill>
                <a:latin typeface="Comic Sans MS" pitchFamily="66" charset="0"/>
              </a:rPr>
              <a:t>пушки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ручное </a:t>
            </a:r>
            <a:r>
              <a:rPr lang="ru-RU" dirty="0" err="1" smtClean="0">
                <a:solidFill>
                  <a:srgbClr val="FF0000"/>
                </a:solidFill>
                <a:latin typeface="Comic Sans MS" pitchFamily="66" charset="0"/>
              </a:rPr>
              <a:t>огне-стрельное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 оружие – </a:t>
            </a:r>
            <a:r>
              <a:rPr lang="ru-RU" b="1" u="sng" dirty="0" smtClean="0">
                <a:solidFill>
                  <a:srgbClr val="FF0000"/>
                </a:solidFill>
                <a:latin typeface="Comic Sans MS" pitchFamily="66" charset="0"/>
              </a:rPr>
              <a:t>пищали</a:t>
            </a:r>
            <a:r>
              <a:rPr lang="ru-RU" dirty="0" smtClean="0">
                <a:latin typeface="Comic Sans MS" pitchFamily="66" charset="0"/>
              </a:rPr>
              <a:t>. Главной силой была </a:t>
            </a:r>
            <a:r>
              <a:rPr lang="ru-RU" u="sng" dirty="0" smtClean="0">
                <a:solidFill>
                  <a:srgbClr val="0000FF"/>
                </a:solidFill>
                <a:latin typeface="Comic Sans MS" pitchFamily="66" charset="0"/>
              </a:rPr>
              <a:t>кованная рать</a:t>
            </a:r>
            <a:r>
              <a:rPr lang="ru-RU" dirty="0" smtClean="0">
                <a:latin typeface="Comic Sans MS" pitchFamily="66" charset="0"/>
              </a:rPr>
              <a:t> – хорошо вооружённая конница. В походах её </a:t>
            </a:r>
            <a:r>
              <a:rPr lang="ru-RU" dirty="0" err="1" smtClean="0">
                <a:latin typeface="Comic Sans MS" pitchFamily="66" charset="0"/>
              </a:rPr>
              <a:t>поддер-живала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u="sng" dirty="0" smtClean="0">
                <a:solidFill>
                  <a:srgbClr val="006600"/>
                </a:solidFill>
                <a:latin typeface="Comic Sans MS" pitchFamily="66" charset="0"/>
              </a:rPr>
              <a:t>судовая рать</a:t>
            </a:r>
            <a:r>
              <a:rPr lang="ru-RU" dirty="0" smtClean="0">
                <a:latin typeface="Comic Sans MS" pitchFamily="66" charset="0"/>
              </a:rPr>
              <a:t> – пешее войско, которое к месту битвы доставляли на лодках.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2" cstate="print"/>
          <a:srcRect l="33995"/>
          <a:stretch>
            <a:fillRect/>
          </a:stretch>
        </p:blipFill>
        <p:spPr>
          <a:xfrm>
            <a:off x="539552" y="188640"/>
            <a:ext cx="4608512" cy="381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Содержимое 6" descr="4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148064" y="260648"/>
            <a:ext cx="3384376" cy="3810956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-180528" y="4077072"/>
            <a:ext cx="9144000" cy="278092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Летом 1480 года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Иван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узнал, что на Русь ведёт свои войска ордынский хан Ахмат. Русская рать во главе с Иваном </a:t>
            </a:r>
            <a:r>
              <a:rPr lang="en-US" dirty="0" smtClean="0">
                <a:solidFill>
                  <a:srgbClr val="3B3721"/>
                </a:solidFill>
                <a:latin typeface="Comic Sans MS" pitchFamily="66" charset="0"/>
              </a:rPr>
              <a:t>III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 выступила навстречу </a:t>
            </a:r>
            <a:r>
              <a:rPr lang="ru-RU" dirty="0" err="1" smtClean="0">
                <a:solidFill>
                  <a:srgbClr val="3B3721"/>
                </a:solidFill>
                <a:latin typeface="Comic Sans MS" pitchFamily="66" charset="0"/>
              </a:rPr>
              <a:t>неприяте-лю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. </a:t>
            </a:r>
            <a:r>
              <a:rPr lang="ru-RU" dirty="0" smtClean="0">
                <a:solidFill>
                  <a:srgbClr val="FF0000"/>
                </a:solidFill>
                <a:latin typeface="Comic Sans MS" pitchFamily="66" charset="0"/>
              </a:rPr>
              <a:t>Противники встретились на реке Угре.</a:t>
            </a:r>
            <a:r>
              <a:rPr lang="ru-RU" dirty="0" smtClean="0">
                <a:latin typeface="Comic Sans MS" pitchFamily="66" charset="0"/>
              </a:rPr>
              <a:t> Обе рати </a:t>
            </a:r>
            <a:r>
              <a:rPr lang="ru-RU" dirty="0" smtClean="0">
                <a:solidFill>
                  <a:srgbClr val="3B3721"/>
                </a:solidFill>
                <a:latin typeface="Comic Sans MS" pitchFamily="66" charset="0"/>
              </a:rPr>
              <a:t>встали друг против друга на противоположных  сторонах реки, и никто не решался первым начать наступление. Так продолжалось до октября. </a:t>
            </a:r>
            <a:endParaRPr lang="ru-RU" dirty="0">
              <a:solidFill>
                <a:srgbClr val="3B372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4994012"/>
            <a:ext cx="2632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ʹ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0" name="Содержимое 9" descr="Стояние на р.Угре 11 ноября 1480 год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188640"/>
            <a:ext cx="8250917" cy="3960440"/>
          </a:xfr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ap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395" y="0"/>
            <a:ext cx="9025605" cy="652534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262</Words>
  <Application>Microsoft Office PowerPoint</Application>
  <PresentationFormat>Экран (4:3)</PresentationFormat>
  <Paragraphs>75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Проверка домашнего задания.</vt:lpstr>
      <vt:lpstr>Обрели ли русские земли полную независимость после разгрома войска Мамая?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Работа по учебнику</vt:lpstr>
      <vt:lpstr>Слайд 13</vt:lpstr>
      <vt:lpstr>Слайд 14</vt:lpstr>
      <vt:lpstr>Слайд 15</vt:lpstr>
      <vt:lpstr>Слайд 16</vt:lpstr>
      <vt:lpstr>Слайд 17</vt:lpstr>
      <vt:lpstr>Слайд 18</vt:lpstr>
      <vt:lpstr>  Работа по учебнику</vt:lpstr>
      <vt:lpstr>Слайд 20</vt:lpstr>
      <vt:lpstr>Подведём итоги:</vt:lpstr>
      <vt:lpstr>Домашнее задание.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Samsung</cp:lastModifiedBy>
  <cp:revision>39</cp:revision>
  <dcterms:created xsi:type="dcterms:W3CDTF">2012-12-29T06:59:40Z</dcterms:created>
  <dcterms:modified xsi:type="dcterms:W3CDTF">2019-10-15T20:10:40Z</dcterms:modified>
</cp:coreProperties>
</file>